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m4v" ContentType="video/unknown"/>
  <Override PartName="/ppt/media/media2.m4v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1.m4v"/><Relationship Id="rId3" Type="http://schemas.microsoft.com/office/2007/relationships/media" Target="../media/media1.m4v"/><Relationship Id="rId4" Type="http://schemas.openxmlformats.org/officeDocument/2006/relationships/image" Target="../media/image3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2.m4v"/><Relationship Id="rId3" Type="http://schemas.microsoft.com/office/2007/relationships/media" Target="../media/media2.m4v"/><Relationship Id="rId4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ctrTitle"/>
          </p:nvPr>
        </p:nvSpPr>
        <p:spPr>
          <a:xfrm>
            <a:off x="478656" y="-1841500"/>
            <a:ext cx="10464801" cy="3302000"/>
          </a:xfrm>
          <a:prstGeom prst="rect">
            <a:avLst/>
          </a:prstGeom>
        </p:spPr>
        <p:txBody>
          <a:bodyPr/>
          <a:lstStyle>
            <a:lvl1pPr>
              <a:defRPr>
                <a:latin typeface="Action Jackson"/>
                <a:ea typeface="Action Jackson"/>
                <a:cs typeface="Action Jackson"/>
                <a:sym typeface="Action Jackson"/>
              </a:defRPr>
            </a:lvl1pPr>
          </a:lstStyle>
          <a:p>
            <a:pPr/>
            <a:r>
              <a:t>Smarties Tulip</a:t>
            </a:r>
          </a:p>
        </p:txBody>
      </p:sp>
      <p:sp>
        <p:nvSpPr>
          <p:cNvPr id="120" name="Shape 120"/>
          <p:cNvSpPr/>
          <p:nvPr>
            <p:ph type="subTitle" sz="quarter" idx="1"/>
          </p:nvPr>
        </p:nvSpPr>
        <p:spPr>
          <a:xfrm>
            <a:off x="-1" y="1367366"/>
            <a:ext cx="10464801" cy="1130301"/>
          </a:xfrm>
          <a:prstGeom prst="rect">
            <a:avLst/>
          </a:prstGeom>
        </p:spPr>
        <p:txBody>
          <a:bodyPr/>
          <a:lstStyle>
            <a:lvl1pPr>
              <a:defRPr sz="6600">
                <a:latin typeface="Action Jackson"/>
                <a:ea typeface="Action Jackson"/>
                <a:cs typeface="Action Jackson"/>
                <a:sym typeface="Action Jackson"/>
              </a:defRPr>
            </a:lvl1pPr>
          </a:lstStyle>
          <a:p>
            <a:pPr/>
            <a:r>
              <a:t>Three Act Task</a:t>
            </a:r>
          </a:p>
        </p:txBody>
      </p:sp>
      <p:sp>
        <p:nvSpPr>
          <p:cNvPr id="121" name="Shape 121"/>
          <p:cNvSpPr/>
          <p:nvPr/>
        </p:nvSpPr>
        <p:spPr>
          <a:xfrm>
            <a:off x="444500" y="3250052"/>
            <a:ext cx="11549113" cy="681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18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 sz="2000"/>
              <a:t>Content: </a:t>
            </a:r>
            <a:r>
              <a:t>number concepts to 100; addition to 100; estimating sums and differences; using various strategies; using different models such as an open number line, hundreds chart, and ten frames; using addition in problem-based situations.</a:t>
            </a:r>
          </a:p>
          <a:p>
            <a:pPr algn="l" defTabSz="457200">
              <a:defRPr b="1" sz="16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b="1" sz="20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Curricular Competencies</a:t>
            </a:r>
            <a:r>
              <a:rPr b="0"/>
              <a:t>: </a:t>
            </a:r>
            <a:endParaRPr b="0"/>
          </a:p>
          <a:p>
            <a:pPr marL="228600" algn="l" defTabSz="457200">
              <a:defRPr b="1" sz="18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Reasoning and Analyzing</a:t>
            </a:r>
          </a:p>
          <a:p>
            <a:pPr marL="401461" indent="-172861" algn="l" defTabSz="457200">
              <a:buSzPct val="75000"/>
              <a:buChar char="•"/>
              <a:defRPr i="1" sz="18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use reasoning to explore and make connections</a:t>
            </a:r>
          </a:p>
          <a:p>
            <a:pPr marL="401461" indent="-172861" algn="l" defTabSz="457200">
              <a:buSzPct val="75000"/>
              <a:buChar char="•"/>
              <a:defRPr i="1" sz="18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estimating reasonably</a:t>
            </a:r>
          </a:p>
          <a:p>
            <a:pPr marL="401461" indent="-172861" algn="l" defTabSz="457200">
              <a:buSzPct val="75000"/>
              <a:buChar char="•"/>
              <a:defRPr i="1" sz="18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developing mental math strategies and abilities to make sense of quantities</a:t>
            </a:r>
          </a:p>
          <a:p>
            <a:pPr marL="401461" indent="-172861" algn="l" defTabSz="457200">
              <a:buSzPct val="75000"/>
              <a:buChar char="•"/>
              <a:defRPr i="1" sz="18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model mathematics in contextualized experiences and explore the utility of mathematics as a tool for solving real-life problems</a:t>
            </a:r>
          </a:p>
          <a:p>
            <a:pPr marL="228600" algn="l" defTabSz="457200">
              <a:defRPr b="1" sz="18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Understanding and Solving</a:t>
            </a:r>
          </a:p>
          <a:p>
            <a:pPr marL="401461" indent="-172861" algn="l" defTabSz="457200">
              <a:buSzPct val="75000"/>
              <a:buChar char="•"/>
              <a:defRPr i="1" sz="18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visualizing to explore mathematical concepts</a:t>
            </a:r>
          </a:p>
          <a:p>
            <a:pPr marL="401461" indent="-172861" algn="l" defTabSz="457200">
              <a:buSzPct val="75000"/>
              <a:buChar char="•"/>
              <a:defRPr i="1" sz="18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develop, demonstrate and apply mathematical understanding through play, inquiry and problem solving.</a:t>
            </a:r>
          </a:p>
          <a:p>
            <a:pPr marL="401461" indent="-172861" algn="l" defTabSz="457200">
              <a:buSzPct val="75000"/>
              <a:buChar char="•"/>
              <a:defRPr i="1" sz="18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develop and use multiple strategies to engage in problem solving</a:t>
            </a:r>
          </a:p>
          <a:p>
            <a:pPr marL="228600" algn="l" defTabSz="457200">
              <a:defRPr b="1" sz="18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Communicating and Representing</a:t>
            </a:r>
          </a:p>
          <a:p>
            <a:pPr marL="401461" indent="-172861" algn="l" defTabSz="457200">
              <a:buSzPct val="75000"/>
              <a:buChar char="•"/>
              <a:defRPr sz="18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communicate mathematical thinking in many ways</a:t>
            </a:r>
          </a:p>
          <a:p>
            <a:pPr marL="401461" indent="-172861" algn="l" defTabSz="457200">
              <a:buSzPct val="75000"/>
              <a:buChar char="•"/>
              <a:defRPr sz="18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explain and justify </a:t>
            </a:r>
          </a:p>
          <a:p>
            <a:pPr marL="401461" indent="-172861" algn="l" defTabSz="457200">
              <a:buSzPct val="75000"/>
              <a:buChar char="•"/>
              <a:defRPr sz="18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represent mathematical ideas in concrete, pictorial, and symbolic forms</a:t>
            </a:r>
          </a:p>
          <a:p>
            <a:pPr marL="228600" algn="l" defTabSz="457200"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Connecting and Reflecting</a:t>
            </a:r>
          </a:p>
          <a:p>
            <a:pPr marL="401461" indent="-172861" algn="l" defTabSz="457200">
              <a:buSzPct val="75000"/>
              <a:buChar char="•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reflect on mathematical thinking</a:t>
            </a:r>
          </a:p>
          <a:p>
            <a:pPr marL="401461" indent="-172861" algn="l" defTabSz="457200">
              <a:buSzPct val="75000"/>
              <a:buChar char="•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connect mathematical concepts to each other </a:t>
            </a:r>
          </a:p>
          <a:p>
            <a:pPr algn="l" defTabSz="457200">
              <a:defRPr i="1" sz="18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2" name="Shape 122"/>
          <p:cNvSpPr/>
          <p:nvPr/>
        </p:nvSpPr>
        <p:spPr>
          <a:xfrm>
            <a:off x="1372629" y="2424067"/>
            <a:ext cx="827045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How many Smarties were used in all?</a:t>
            </a:r>
          </a:p>
        </p:txBody>
      </p:sp>
      <p:pic>
        <p:nvPicPr>
          <p:cNvPr id="123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47350" y="428500"/>
            <a:ext cx="1772626" cy="26819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Act One</a:t>
            </a:r>
          </a:p>
        </p:txBody>
      </p:sp>
      <p:pic>
        <p:nvPicPr>
          <p:cNvPr id="126" name="IMG_0016.m4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5400000">
            <a:off x="2844800" y="-372534"/>
            <a:ext cx="7315200" cy="13004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75000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2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title"/>
          </p:nvPr>
        </p:nvSpPr>
        <p:spPr>
          <a:xfrm>
            <a:off x="952500" y="-27237"/>
            <a:ext cx="11099800" cy="2159001"/>
          </a:xfrm>
          <a:prstGeom prst="rect">
            <a:avLst/>
          </a:prstGeom>
        </p:spPr>
        <p:txBody>
          <a:bodyPr/>
          <a:lstStyle/>
          <a:p>
            <a:pPr/>
            <a:r>
              <a:t>Act Two</a:t>
            </a:r>
          </a:p>
        </p:txBody>
      </p:sp>
      <p:sp>
        <p:nvSpPr>
          <p:cNvPr id="129" name="Shape 129"/>
          <p:cNvSpPr/>
          <p:nvPr/>
        </p:nvSpPr>
        <p:spPr>
          <a:xfrm>
            <a:off x="3364898" y="5288500"/>
            <a:ext cx="5563804" cy="13716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300"/>
            </a:pPr>
            <a:r>
              <a:t>26       </a:t>
            </a:r>
            <a:r>
              <a:rPr b="1">
                <a:solidFill>
                  <a:srgbClr val="FF50EB"/>
                </a:solidFill>
                <a:latin typeface="Helvetica"/>
                <a:ea typeface="Helvetica"/>
                <a:cs typeface="Helvetica"/>
                <a:sym typeface="Helvetica"/>
              </a:rPr>
              <a:t>Pink</a:t>
            </a:r>
          </a:p>
        </p:txBody>
      </p:sp>
      <p:sp>
        <p:nvSpPr>
          <p:cNvPr id="130" name="Shape 130"/>
          <p:cNvSpPr/>
          <p:nvPr/>
        </p:nvSpPr>
        <p:spPr>
          <a:xfrm>
            <a:off x="3310284" y="2967177"/>
            <a:ext cx="6384232" cy="13716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300"/>
            </a:pPr>
            <a:r>
              <a:t>29       </a:t>
            </a:r>
            <a:r>
              <a:rPr b="1">
                <a:solidFill>
                  <a:schemeClr val="accent2">
                    <a:hueOff val="-2473793"/>
                    <a:satOff val="-50209"/>
                    <a:lumOff val="23543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Green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9" grpId="1"/>
      <p:bldP build="whole" bldLvl="1" animBg="1" rev="0" advAuto="0" spid="130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type="title"/>
          </p:nvPr>
        </p:nvSpPr>
        <p:spPr>
          <a:xfrm>
            <a:off x="952500" y="203200"/>
            <a:ext cx="11099800" cy="2159000"/>
          </a:xfrm>
          <a:prstGeom prst="rect">
            <a:avLst/>
          </a:prstGeom>
        </p:spPr>
        <p:txBody>
          <a:bodyPr/>
          <a:lstStyle/>
          <a:p>
            <a:pPr/>
            <a:r>
              <a:t>Act Three</a:t>
            </a:r>
          </a:p>
        </p:txBody>
      </p:sp>
      <p:pic>
        <p:nvPicPr>
          <p:cNvPr id="133" name="IMG_0015.m4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5400000">
            <a:off x="2835275" y="-348910"/>
            <a:ext cx="7334250" cy="130386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6499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33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